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8" r:id="rId6"/>
    <p:sldId id="265" r:id="rId7"/>
    <p:sldId id="259" r:id="rId8"/>
    <p:sldId id="261" r:id="rId9"/>
    <p:sldId id="263" r:id="rId10"/>
    <p:sldId id="264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67" d="100"/>
          <a:sy n="67" d="100"/>
        </p:scale>
        <p:origin x="5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27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21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223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486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55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092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62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392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38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6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830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221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Immagine che contiene volante, oggetto da esterni, ingranaggio&#10;&#10;Descrizione generata automaticamente">
            <a:extLst>
              <a:ext uri="{FF2B5EF4-FFF2-40B4-BE49-F238E27FC236}">
                <a16:creationId xmlns:a16="http://schemas.microsoft.com/office/drawing/2014/main" id="{DBA5C15F-CDA8-4DC6-A26F-13825112BE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2FB2FF5-C2FA-4FCF-95AC-CBF89662D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it-IT" sz="4800" dirty="0">
                <a:solidFill>
                  <a:schemeClr val="bg1"/>
                </a:solidFill>
              </a:rPr>
              <a:t>Software engineering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39D82CA-6171-44EC-9D7E-62EA8A374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3924581"/>
            <a:ext cx="7809372" cy="2906829"/>
          </a:xfrm>
        </p:spPr>
        <p:txBody>
          <a:bodyPr>
            <a:normAutofit fontScale="77500" lnSpcReduction="20000"/>
          </a:bodyPr>
          <a:lstStyle/>
          <a:p>
            <a:r>
              <a:rPr lang="it-IT" sz="4600" dirty="0">
                <a:solidFill>
                  <a:schemeClr val="bg1"/>
                </a:solidFill>
              </a:rPr>
              <a:t>Gruppo 8 – </a:t>
            </a:r>
            <a:r>
              <a:rPr lang="it-IT" sz="4600" dirty="0" err="1">
                <a:solidFill>
                  <a:schemeClr val="bg1"/>
                </a:solidFill>
              </a:rPr>
              <a:t>Complex</a:t>
            </a:r>
            <a:r>
              <a:rPr lang="it-IT" sz="4600" dirty="0">
                <a:solidFill>
                  <a:schemeClr val="bg1"/>
                </a:solidFill>
              </a:rPr>
              <a:t> </a:t>
            </a:r>
            <a:r>
              <a:rPr lang="it-IT" sz="4600" dirty="0" err="1">
                <a:solidFill>
                  <a:schemeClr val="bg1"/>
                </a:solidFill>
              </a:rPr>
              <a:t>Calculator</a:t>
            </a:r>
            <a:endParaRPr lang="it-IT" sz="4600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b="1" dirty="0">
                <a:solidFill>
                  <a:schemeClr val="bg1"/>
                </a:solidFill>
              </a:rPr>
              <a:t>Alberto Provenza 0612704956</a:t>
            </a:r>
          </a:p>
          <a:p>
            <a:r>
              <a:rPr lang="it-IT" b="1" dirty="0">
                <a:solidFill>
                  <a:schemeClr val="bg1"/>
                </a:solidFill>
              </a:rPr>
              <a:t>Alessandro Rastelli 0622701791</a:t>
            </a:r>
          </a:p>
          <a:p>
            <a:r>
              <a:rPr lang="it-IT" b="1" dirty="0">
                <a:solidFill>
                  <a:schemeClr val="bg1"/>
                </a:solidFill>
              </a:rPr>
              <a:t>Eugenio Pezzulo 0622701843</a:t>
            </a:r>
          </a:p>
          <a:p>
            <a:r>
              <a:rPr lang="it-IT" b="1" dirty="0">
                <a:solidFill>
                  <a:schemeClr val="bg1"/>
                </a:solidFill>
              </a:rPr>
              <a:t>Paola Passaro 0622701599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5FDDA13-00A5-4725-9223-073F5353AA6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17170" y="5331235"/>
            <a:ext cx="1340485" cy="1340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9345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7013F7-6587-4F18-A498-CE89CD1E1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1st Sprint Release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7D5551-4D80-4A0E-9992-9008A66D2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023" y="1882485"/>
            <a:ext cx="10506777" cy="2678887"/>
          </a:xfrm>
        </p:spPr>
        <p:txBody>
          <a:bodyPr>
            <a:normAutofit/>
          </a:bodyPr>
          <a:lstStyle/>
          <a:p>
            <a:r>
              <a:rPr lang="it-IT" sz="3200" b="1" dirty="0"/>
              <a:t>Il primo sprint goal è stato soddisfatto</a:t>
            </a:r>
            <a:r>
              <a:rPr lang="it-IT" sz="3200" dirty="0"/>
              <a:t>: «Completare una calcolatrice funzionante e testata, che implementi almeno le funzioni base di somma, sottrazione, moltiplicazione, divisione, radice quadrata ed inversione di segno, oltre che un’interfaccia grafica»</a:t>
            </a:r>
          </a:p>
        </p:txBody>
      </p:sp>
    </p:spTree>
    <p:extLst>
      <p:ext uri="{BB962C8B-B14F-4D97-AF65-F5344CB8AC3E}">
        <p14:creationId xmlns:p14="http://schemas.microsoft.com/office/powerpoint/2010/main" val="1874937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93F41D-02AB-4863-A77F-8B9D3064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2nd sprint goal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C440B0-2DCD-4E4F-88A9-84072F949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5548"/>
            <a:ext cx="10515600" cy="2547495"/>
          </a:xfrm>
        </p:spPr>
        <p:txBody>
          <a:bodyPr>
            <a:normAutofit/>
          </a:bodyPr>
          <a:lstStyle/>
          <a:p>
            <a:r>
              <a:rPr lang="it-IT" sz="3200" b="1" dirty="0"/>
              <a:t>Implementazione delle funzionalità di manipolazione dello stack, dell'utilizzo di variabili per lo storage temporaneo di risultati e l'inizio della predisposizione della calcolatrice ad accettare operazioni definite dall'utente</a:t>
            </a:r>
          </a:p>
        </p:txBody>
      </p:sp>
    </p:spTree>
    <p:extLst>
      <p:ext uri="{BB962C8B-B14F-4D97-AF65-F5344CB8AC3E}">
        <p14:creationId xmlns:p14="http://schemas.microsoft.com/office/powerpoint/2010/main" val="2155524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FE2381-2EA1-42F4-834D-225E04ED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Sprint backlog</a:t>
            </a:r>
          </a:p>
        </p:txBody>
      </p:sp>
      <p:pic>
        <p:nvPicPr>
          <p:cNvPr id="9" name="Segnaposto contenuto 8" descr="Immagine che contiene testo, screenshot, elettronico, schermo&#10;&#10;Descrizione generata automaticamente">
            <a:extLst>
              <a:ext uri="{FF2B5EF4-FFF2-40B4-BE49-F238E27FC236}">
                <a16:creationId xmlns:a16="http://schemas.microsoft.com/office/drawing/2014/main" id="{9073FC65-3BD2-4F5B-964A-185EA5F69B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01838"/>
            <a:ext cx="7315559" cy="4491037"/>
          </a:xfr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EF93724-A0C4-4FB3-A94A-7D71016FAF1A}"/>
              </a:ext>
            </a:extLst>
          </p:cNvPr>
          <p:cNvSpPr txBox="1"/>
          <p:nvPr/>
        </p:nvSpPr>
        <p:spPr>
          <a:xfrm>
            <a:off x="8543925" y="2173185"/>
            <a:ext cx="28098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3200" b="1" dirty="0"/>
              <a:t>Speed </a:t>
            </a:r>
            <a:r>
              <a:rPr lang="it-IT" sz="3200" b="1" dirty="0" err="1"/>
              <a:t>ridefinition</a:t>
            </a:r>
            <a:r>
              <a:rPr lang="it-IT" sz="3200" b="1" dirty="0"/>
              <a:t> </a:t>
            </a:r>
            <a:r>
              <a:rPr lang="it-IT" sz="3200" dirty="0"/>
              <a:t>for the </a:t>
            </a:r>
            <a:r>
              <a:rPr lang="it-IT" sz="3200" dirty="0" err="1"/>
              <a:t>next</a:t>
            </a:r>
            <a:r>
              <a:rPr lang="it-IT" sz="3200" dirty="0"/>
              <a:t> sprint: </a:t>
            </a:r>
            <a:r>
              <a:rPr lang="it-IT" sz="3200" b="1" dirty="0"/>
              <a:t>26</a:t>
            </a:r>
            <a:r>
              <a:rPr lang="it-IT" sz="3200" dirty="0"/>
              <a:t> story points</a:t>
            </a:r>
          </a:p>
        </p:txBody>
      </p:sp>
    </p:spTree>
    <p:extLst>
      <p:ext uri="{BB962C8B-B14F-4D97-AF65-F5344CB8AC3E}">
        <p14:creationId xmlns:p14="http://schemas.microsoft.com/office/powerpoint/2010/main" val="1038002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E6B486-C26F-4FB3-BA6A-1CF3AEC12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Burndown</a:t>
            </a:r>
            <a:r>
              <a:rPr lang="it-IT" dirty="0"/>
              <a:t> chart</a:t>
            </a:r>
          </a:p>
        </p:txBody>
      </p:sp>
      <p:pic>
        <p:nvPicPr>
          <p:cNvPr id="10" name="Segnaposto contenuto 9">
            <a:extLst>
              <a:ext uri="{FF2B5EF4-FFF2-40B4-BE49-F238E27FC236}">
                <a16:creationId xmlns:a16="http://schemas.microsoft.com/office/drawing/2014/main" id="{3511BCA8-F5A0-4126-B97A-7EDD6814D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97" y="2382789"/>
            <a:ext cx="2631845" cy="2160000"/>
          </a:xfr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E615EF24-AC05-4901-9CFC-FB9CAF237D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655" y="2382789"/>
            <a:ext cx="2655561" cy="21600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D8488FB6-D40A-4137-A5BC-CF5C046C47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229" y="2382789"/>
            <a:ext cx="2713170" cy="216000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C3BEA58-7465-476F-922D-5DE1CD9639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412" y="2382789"/>
            <a:ext cx="2788460" cy="216000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31A84C68-14F4-4525-92A3-B085FA465D57}"/>
              </a:ext>
            </a:extLst>
          </p:cNvPr>
          <p:cNvSpPr txBox="1"/>
          <p:nvPr/>
        </p:nvSpPr>
        <p:spPr>
          <a:xfrm>
            <a:off x="6702291" y="4576848"/>
            <a:ext cx="13890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ALBERTO PROVENZA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5CAC5BB-28B7-4DEE-A828-291F9FDC75FC}"/>
              </a:ext>
            </a:extLst>
          </p:cNvPr>
          <p:cNvSpPr txBox="1"/>
          <p:nvPr/>
        </p:nvSpPr>
        <p:spPr>
          <a:xfrm>
            <a:off x="3716519" y="4592237"/>
            <a:ext cx="1575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ALESSANDRO RASTELLI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EAA3AA4-FFB6-4C1B-B876-BA6FFFE93205}"/>
              </a:ext>
            </a:extLst>
          </p:cNvPr>
          <p:cNvSpPr txBox="1"/>
          <p:nvPr/>
        </p:nvSpPr>
        <p:spPr>
          <a:xfrm>
            <a:off x="864803" y="4592237"/>
            <a:ext cx="1575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EUGENIO PEZZULO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90F323D-52EE-4EB6-A135-B35E6B8BF5DF}"/>
              </a:ext>
            </a:extLst>
          </p:cNvPr>
          <p:cNvSpPr txBox="1"/>
          <p:nvPr/>
        </p:nvSpPr>
        <p:spPr>
          <a:xfrm>
            <a:off x="9748578" y="4597145"/>
            <a:ext cx="12141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/>
              <a:t>PAOLA PASSARO</a:t>
            </a:r>
          </a:p>
        </p:txBody>
      </p:sp>
    </p:spTree>
    <p:extLst>
      <p:ext uri="{BB962C8B-B14F-4D97-AF65-F5344CB8AC3E}">
        <p14:creationId xmlns:p14="http://schemas.microsoft.com/office/powerpoint/2010/main" val="4081851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F4D8E0-BA02-42C2-B695-AACD35CB9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review</a:t>
            </a:r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1BC05A62-5DFC-4F70-B54A-19C56AF523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9745438"/>
              </p:ext>
            </p:extLst>
          </p:nvPr>
        </p:nvGraphicFramePr>
        <p:xfrm>
          <a:off x="882900" y="2045620"/>
          <a:ext cx="4822575" cy="438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51834">
                  <a:extLst>
                    <a:ext uri="{9D8B030D-6E8A-4147-A177-3AD203B41FA5}">
                      <a16:colId xmlns:a16="http://schemas.microsoft.com/office/drawing/2014/main" val="3130720877"/>
                    </a:ext>
                  </a:extLst>
                </a:gridCol>
                <a:gridCol w="1846168">
                  <a:extLst>
                    <a:ext uri="{9D8B030D-6E8A-4147-A177-3AD203B41FA5}">
                      <a16:colId xmlns:a16="http://schemas.microsoft.com/office/drawing/2014/main" val="53617724"/>
                    </a:ext>
                  </a:extLst>
                </a:gridCol>
                <a:gridCol w="1324573">
                  <a:extLst>
                    <a:ext uri="{9D8B030D-6E8A-4147-A177-3AD203B41FA5}">
                      <a16:colId xmlns:a16="http://schemas.microsoft.com/office/drawing/2014/main" val="4004687875"/>
                    </a:ext>
                  </a:extLst>
                </a:gridCol>
              </a:tblGrid>
              <a:tr h="598123">
                <a:tc>
                  <a:txBody>
                    <a:bodyPr/>
                    <a:lstStyle/>
                    <a:p>
                      <a:r>
                        <a:rPr lang="it-IT" sz="2800" dirty="0"/>
                        <a:t>Story Points </a:t>
                      </a:r>
                      <a:r>
                        <a:rPr lang="it-IT" sz="2800" dirty="0" err="1"/>
                        <a:t>planned</a:t>
                      </a:r>
                      <a:endParaRPr lang="it-IT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2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Story Points </a:t>
                      </a:r>
                      <a:r>
                        <a:rPr lang="it-IT" sz="2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completed</a:t>
                      </a:r>
                      <a:endParaRPr lang="it-IT" sz="2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2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Project </a:t>
                      </a:r>
                      <a:r>
                        <a:rPr lang="it-IT" sz="2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Velocity</a:t>
                      </a:r>
                      <a:endParaRPr lang="it-IT" sz="2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613609"/>
                  </a:ext>
                </a:extLst>
              </a:tr>
              <a:tr h="3271282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it-IT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User Story 1-0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1-1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1-2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1-3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1-4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1-5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1-6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1-7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1-8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1-9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1-0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1-1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1-2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1-3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1-4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1-5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1-6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1-7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1-8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1-9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24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709655"/>
                  </a:ext>
                </a:extLst>
              </a:tr>
            </a:tbl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FA7E1C5C-E1FC-4001-9833-91F6B66E34E1}"/>
              </a:ext>
            </a:extLst>
          </p:cNvPr>
          <p:cNvSpPr txBox="1"/>
          <p:nvPr/>
        </p:nvSpPr>
        <p:spPr>
          <a:xfrm>
            <a:off x="6181726" y="2045620"/>
            <a:ext cx="530765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b="1" dirty="0"/>
              <a:t>Problemi rilevati durante l'implementazione/esame del rilascio</a:t>
            </a:r>
            <a:r>
              <a:rPr lang="en-US" sz="2800" b="1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Rounding errors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Git problems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Junit version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b="1" dirty="0"/>
              <a:t>Problemi rilevati con il Product Backlog</a:t>
            </a:r>
            <a:r>
              <a:rPr lang="en-US" sz="2800" b="1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Check </a:t>
            </a:r>
            <a:r>
              <a:rPr lang="en-US" sz="2800" dirty="0" err="1"/>
              <a:t>numero</a:t>
            </a:r>
            <a:r>
              <a:rPr lang="en-US" sz="2800" dirty="0"/>
              <a:t> di operandi per le </a:t>
            </a:r>
            <a:r>
              <a:rPr lang="en-US" sz="2800" dirty="0" err="1"/>
              <a:t>singole</a:t>
            </a:r>
            <a:r>
              <a:rPr lang="en-US" sz="2800" dirty="0"/>
              <a:t> </a:t>
            </a:r>
            <a:r>
              <a:rPr lang="en-US" sz="2800" dirty="0" err="1"/>
              <a:t>operazioni</a:t>
            </a:r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Modifica</a:t>
            </a:r>
            <a:r>
              <a:rPr lang="en-US" sz="2800" dirty="0"/>
              <a:t> </a:t>
            </a:r>
            <a:r>
              <a:rPr lang="en-US" sz="2800" dirty="0" err="1"/>
              <a:t>dei</a:t>
            </a:r>
            <a:r>
              <a:rPr lang="en-US" sz="2800" dirty="0"/>
              <a:t> task </a:t>
            </a:r>
            <a:r>
              <a:rPr lang="en-US" sz="2800" dirty="0" err="1"/>
              <a:t>riguardanti</a:t>
            </a:r>
            <a:r>
              <a:rPr lang="en-US" sz="2800" dirty="0"/>
              <a:t> le </a:t>
            </a:r>
            <a:r>
              <a:rPr lang="en-US" sz="2800" dirty="0" err="1"/>
              <a:t>singole</a:t>
            </a:r>
            <a:r>
              <a:rPr lang="en-US" sz="2800" dirty="0"/>
              <a:t> </a:t>
            </a:r>
            <a:r>
              <a:rPr lang="en-US" sz="2800" dirty="0" err="1"/>
              <a:t>operazioni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8849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F4D8E0-BA02-42C2-B695-AACD35CB9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retrospective</a:t>
            </a: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E0747A1-A8A9-494D-A39E-A368D8C1F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43865" y="1885307"/>
            <a:ext cx="8712485" cy="490077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FCA46EE-BD82-47FB-9A7C-D1DB85D16D2F}"/>
              </a:ext>
            </a:extLst>
          </p:cNvPr>
          <p:cNvSpPr txBox="1"/>
          <p:nvPr/>
        </p:nvSpPr>
        <p:spPr>
          <a:xfrm>
            <a:off x="6504272" y="2228671"/>
            <a:ext cx="6097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Burndown</a:t>
            </a: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 subito nel prossimo sprint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Spendere più tempo nella creazione dei task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Fare </a:t>
            </a:r>
            <a:r>
              <a:rPr lang="it-IT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commit</a:t>
            </a: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più spesso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1774080-11A0-4C39-8F6E-8DA1039D644D}"/>
              </a:ext>
            </a:extLst>
          </p:cNvPr>
          <p:cNvSpPr txBox="1"/>
          <p:nvPr/>
        </p:nvSpPr>
        <p:spPr>
          <a:xfrm>
            <a:off x="7266786" y="4162048"/>
            <a:ext cx="314422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Realizzazione diagramma UML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Refactoring</a:t>
            </a:r>
            <a:endParaRPr lang="it-IT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Accordarsi meglio su ciò che bisogna fare in ogni user story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3778EF4-5107-4DC4-B039-C43D48AB1850}"/>
              </a:ext>
            </a:extLst>
          </p:cNvPr>
          <p:cNvSpPr txBox="1"/>
          <p:nvPr/>
        </p:nvSpPr>
        <p:spPr>
          <a:xfrm>
            <a:off x="5024389" y="5900360"/>
            <a:ext cx="224239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Continuare le riunioni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Commentare codice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279833A-553F-4469-95AD-4365CB5A2DED}"/>
              </a:ext>
            </a:extLst>
          </p:cNvPr>
          <p:cNvSpPr txBox="1"/>
          <p:nvPr/>
        </p:nvSpPr>
        <p:spPr>
          <a:xfrm>
            <a:off x="2701365" y="2172914"/>
            <a:ext cx="28136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Meno story points per sprint, per avere più tempo per organizzare la prossima sprint</a:t>
            </a:r>
          </a:p>
        </p:txBody>
      </p:sp>
    </p:spTree>
    <p:extLst>
      <p:ext uri="{BB962C8B-B14F-4D97-AF65-F5344CB8AC3E}">
        <p14:creationId xmlns:p14="http://schemas.microsoft.com/office/powerpoint/2010/main" val="397960792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LeftStep">
      <a:dk1>
        <a:srgbClr val="000000"/>
      </a:dk1>
      <a:lt1>
        <a:srgbClr val="FFFFFF"/>
      </a:lt1>
      <a:dk2>
        <a:srgbClr val="292441"/>
      </a:dk2>
      <a:lt2>
        <a:srgbClr val="E2E8E5"/>
      </a:lt2>
      <a:accent1>
        <a:srgbClr val="EE6EB8"/>
      </a:accent1>
      <a:accent2>
        <a:srgbClr val="EB4EEA"/>
      </a:accent2>
      <a:accent3>
        <a:srgbClr val="B96EEE"/>
      </a:accent3>
      <a:accent4>
        <a:srgbClr val="694EEB"/>
      </a:accent4>
      <a:accent5>
        <a:srgbClr val="6E8EEE"/>
      </a:accent5>
      <a:accent6>
        <a:srgbClr val="38ADE8"/>
      </a:accent6>
      <a:hlink>
        <a:srgbClr val="558D6D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58A34E01316F8439D0AE3BCFE2030F9" ma:contentTypeVersion="9" ma:contentTypeDescription="Creare un nuovo documento." ma:contentTypeScope="" ma:versionID="7c2134c10ec1ed402a33881371dec721">
  <xsd:schema xmlns:xsd="http://www.w3.org/2001/XMLSchema" xmlns:xs="http://www.w3.org/2001/XMLSchema" xmlns:p="http://schemas.microsoft.com/office/2006/metadata/properties" xmlns:ns3="25379ffa-1be3-456e-9b5c-56d073d73bb0" xmlns:ns4="c1651439-6e46-4f78-9acb-4a905f92618b" targetNamespace="http://schemas.microsoft.com/office/2006/metadata/properties" ma:root="true" ma:fieldsID="7873dc0ee629dfc4c04e83bf8e29138d" ns3:_="" ns4:_="">
    <xsd:import namespace="25379ffa-1be3-456e-9b5c-56d073d73bb0"/>
    <xsd:import namespace="c1651439-6e46-4f78-9acb-4a905f92618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379ffa-1be3-456e-9b5c-56d073d73bb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651439-6e46-4f78-9acb-4a905f926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288AA1-C4F2-43EA-9993-6733F3BD58BF}">
  <ds:schemaRefs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elements/1.1/"/>
    <ds:schemaRef ds:uri="c1651439-6e46-4f78-9acb-4a905f92618b"/>
    <ds:schemaRef ds:uri="25379ffa-1be3-456e-9b5c-56d073d73bb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C6F3B5D-C269-4066-A39B-9C9963EB4F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E0BD47-3408-47D5-B2C8-3F96B66FF8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379ffa-1be3-456e-9b5c-56d073d73bb0"/>
    <ds:schemaRef ds:uri="c1651439-6e46-4f78-9acb-4a905f926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285</Words>
  <Application>Microsoft Office PowerPoint</Application>
  <PresentationFormat>Widescreen</PresentationFormat>
  <Paragraphs>62</Paragraphs>
  <Slides>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The Hand Bold</vt:lpstr>
      <vt:lpstr>The Serif Hand Black</vt:lpstr>
      <vt:lpstr>Wingdings</vt:lpstr>
      <vt:lpstr>SketchyVTI</vt:lpstr>
      <vt:lpstr>Software engineering </vt:lpstr>
      <vt:lpstr>1st Sprint Release</vt:lpstr>
      <vt:lpstr>2nd sprint goal</vt:lpstr>
      <vt:lpstr>Sprint backlog</vt:lpstr>
      <vt:lpstr>Burndown chart</vt:lpstr>
      <vt:lpstr>review</vt:lpstr>
      <vt:lpstr>retrospective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</dc:title>
  <dc:creator>ALBERTO PROVENZA</dc:creator>
  <cp:lastModifiedBy>Paola Passaro</cp:lastModifiedBy>
  <cp:revision>52</cp:revision>
  <dcterms:created xsi:type="dcterms:W3CDTF">2021-11-20T11:23:44Z</dcterms:created>
  <dcterms:modified xsi:type="dcterms:W3CDTF">2021-11-28T21:06:39Z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0x010100958A34E01316F8439D0AE3BCFE2030F9</vt:lpwstr>
  </property>
</Properties>
</file>

<file path=docProps/thumbnail.jpeg>
</file>